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413" r:id="rId3"/>
    <p:sldId id="422" r:id="rId4"/>
    <p:sldId id="347" r:id="rId5"/>
    <p:sldId id="392" r:id="rId6"/>
    <p:sldId id="394" r:id="rId7"/>
    <p:sldId id="417" r:id="rId8"/>
    <p:sldId id="418" r:id="rId9"/>
    <p:sldId id="419" r:id="rId10"/>
    <p:sldId id="420" r:id="rId11"/>
    <p:sldId id="421" r:id="rId12"/>
    <p:sldId id="395" r:id="rId13"/>
    <p:sldId id="258" r:id="rId1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0054A6"/>
    <a:srgbClr val="304D71"/>
    <a:srgbClr val="4F81BD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28" autoAdjust="0"/>
    <p:restoredTop sz="94322" autoAdjust="0"/>
  </p:normalViewPr>
  <p:slideViewPr>
    <p:cSldViewPr>
      <p:cViewPr varScale="1">
        <p:scale>
          <a:sx n="98" d="100"/>
          <a:sy n="98" d="100"/>
        </p:scale>
        <p:origin x="30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87E45-A62D-2049-AAE3-4836865B6608}" type="datetimeFigureOut">
              <a:rPr kumimoji="1" lang="zh-CN" altLang="en-US" smtClean="0"/>
              <a:t>2016/12/26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D8C8A-6412-BC4F-AFF2-88D0162A08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789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万达</a:t>
            </a:r>
            <a:r>
              <a:rPr kumimoji="1" lang="en-US" altLang="zh-CN" dirty="0" smtClean="0"/>
              <a:t>BIM</a:t>
            </a:r>
            <a:r>
              <a:rPr kumimoji="1" lang="zh-CN" altLang="en-US" dirty="0" smtClean="0"/>
              <a:t>平台中，业主、设计、总包、监理四方基于同一</a:t>
            </a:r>
            <a:r>
              <a:rPr kumimoji="1" lang="en-US" altLang="zh-CN" dirty="0" smtClean="0"/>
              <a:t>BIM</a:t>
            </a:r>
            <a:r>
              <a:rPr kumimoji="1" lang="zh-CN" altLang="en-US" dirty="0" smtClean="0"/>
              <a:t>模型在设计、施工、运维各个阶段同步协调工作、信息共享，明晰规范流程之外，提高各方在各阶段的信息传递跟处理能力，才能提升整体的管理效率，实现阶段间的无缝衔接。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设计阶段：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）设计单位内部各专业人员的协同设计；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）设计模型的有效移交；</a:t>
            </a:r>
            <a:r>
              <a:rPr kumimoji="1" lang="en-US" altLang="zh-CN" dirty="0" smtClean="0"/>
              <a:t>……</a:t>
            </a:r>
          </a:p>
          <a:p>
            <a:r>
              <a:rPr kumimoji="1" lang="zh-CN" altLang="en-US" dirty="0" smtClean="0"/>
              <a:t>施工阶段：</a:t>
            </a:r>
            <a:endParaRPr kumimoji="1"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）设计变更的有效沟通；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）质量安全整改问题的有效推进；</a:t>
            </a:r>
            <a:r>
              <a:rPr kumimoji="1" lang="en-US" altLang="zh-CN" dirty="0" smtClean="0"/>
              <a:t>……</a:t>
            </a:r>
          </a:p>
          <a:p>
            <a:r>
              <a:rPr kumimoji="1" lang="zh-CN" altLang="en-US" dirty="0" smtClean="0"/>
              <a:t>运维阶段：</a:t>
            </a:r>
            <a:endParaRPr kumimoji="1" lang="en-US" altLang="zh-CN" dirty="0" smtClean="0"/>
          </a:p>
          <a:p>
            <a:pPr algn="just"/>
            <a:r>
              <a:rPr kumimoji="1" lang="zh-CN" altLang="en-US" dirty="0" smtClean="0"/>
              <a:t>施工竣工模型及相关信息数据的有效传递</a:t>
            </a:r>
            <a:endParaRPr kumimoji="1" lang="en-US" altLang="zh-CN" dirty="0" smtClean="0"/>
          </a:p>
          <a:p>
            <a:pPr algn="just"/>
            <a:r>
              <a:rPr kumimoji="1" lang="zh-CN" altLang="en-US" dirty="0" smtClean="0"/>
              <a:t>后面以几个实际的业务流程，虚拟协同工作的业务场景。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D8C8A-6412-BC4F-AFF2-88D0162A08E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2339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隐藏非当前模块的功能列表。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D8C8A-6412-BC4F-AFF2-88D0162A08E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8242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D8C8A-6412-BC4F-AFF2-88D0162A08E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296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DBA-E1E7-4120-AC90-19AD9A9BADCB}" type="datetimeFigureOut">
              <a:rPr lang="zh-CN" altLang="en-US" smtClean="0"/>
              <a:pPr/>
              <a:t>2016/12/26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077B-1058-445D-AA71-624F4997B0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582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DBA-E1E7-4120-AC90-19AD9A9BADCB}" type="datetimeFigureOut">
              <a:rPr lang="zh-CN" altLang="en-US" smtClean="0"/>
              <a:pPr/>
              <a:t>2016/12/26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077B-1058-445D-AA71-624F4997B0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652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DBA-E1E7-4120-AC90-19AD9A9BADCB}" type="datetimeFigureOut">
              <a:rPr lang="zh-CN" altLang="en-US" smtClean="0"/>
              <a:pPr/>
              <a:t>2016/12/26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077B-1058-445D-AA71-624F4997B0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16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856" y="123478"/>
            <a:ext cx="5997352" cy="324036"/>
          </a:xfrm>
        </p:spPr>
        <p:txBody>
          <a:bodyPr>
            <a:noAutofit/>
          </a:bodyPr>
          <a:lstStyle>
            <a:lvl1pPr algn="l">
              <a:defRPr sz="2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89552"/>
            <a:ext cx="8229600" cy="3834427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8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DBA-E1E7-4120-AC90-19AD9A9BADCB}" type="datetimeFigureOut">
              <a:rPr lang="zh-CN" altLang="en-US" smtClean="0"/>
              <a:pPr/>
              <a:t>2016/12/26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077B-1058-445D-AA71-624F4997B0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085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DBA-E1E7-4120-AC90-19AD9A9BADCB}" type="datetimeFigureOut">
              <a:rPr lang="zh-CN" altLang="en-US" smtClean="0"/>
              <a:pPr/>
              <a:t>2016/12/26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077B-1058-445D-AA71-624F4997B0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399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DBA-E1E7-4120-AC90-19AD9A9BADCB}" type="datetimeFigureOut">
              <a:rPr lang="zh-CN" altLang="en-US" smtClean="0"/>
              <a:pPr/>
              <a:t>2016/12/26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077B-1058-445D-AA71-624F4997B0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69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DBA-E1E7-4120-AC90-19AD9A9BADCB}" type="datetimeFigureOut">
              <a:rPr lang="zh-CN" altLang="en-US" smtClean="0"/>
              <a:pPr/>
              <a:t>2016/12/26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077B-1058-445D-AA71-624F4997B0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DBA-E1E7-4120-AC90-19AD9A9BADCB}" type="datetimeFigureOut">
              <a:rPr lang="zh-CN" altLang="en-US" smtClean="0"/>
              <a:pPr/>
              <a:t>2016/12/26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077B-1058-445D-AA71-624F4997B0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22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DBA-E1E7-4120-AC90-19AD9A9BADCB}" type="datetimeFigureOut">
              <a:rPr lang="zh-CN" altLang="en-US" smtClean="0"/>
              <a:pPr/>
              <a:t>2016/12/26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077B-1058-445D-AA71-624F4997B0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568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DBA-E1E7-4120-AC90-19AD9A9BADCB}" type="datetimeFigureOut">
              <a:rPr lang="zh-CN" altLang="en-US" smtClean="0"/>
              <a:pPr/>
              <a:t>2016/12/26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077B-1058-445D-AA71-624F4997B0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54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DBA-E1E7-4120-AC90-19AD9A9BADCB}" type="datetimeFigureOut">
              <a:rPr lang="zh-CN" altLang="en-US" smtClean="0"/>
              <a:pPr/>
              <a:t>2016/12/26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F077B-1058-445D-AA71-624F4997B0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754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DBA-E1E7-4120-AC90-19AD9A9BADCB}" type="datetimeFigureOut">
              <a:rPr lang="zh-CN" altLang="en-US" smtClean="0"/>
              <a:pPr/>
              <a:t>2016/12/26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F077B-1058-445D-AA71-624F4997B0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723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7544" y="1707654"/>
            <a:ext cx="7416824" cy="108012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万达二期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BIM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平台移动化方案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2948" y="3291830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广联达科技股份有限公司</a:t>
            </a:r>
          </a:p>
          <a:p>
            <a:r>
              <a:rPr kumimoji="1" lang="en-US" altLang="zh-CN" sz="1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年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12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月</a:t>
            </a:r>
            <a:r>
              <a:rPr kumimoji="1" lang="en-US" altLang="zh-CN" sz="140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21</a:t>
            </a:r>
            <a:r>
              <a:rPr kumimoji="1" lang="zh-CN" altLang="en-US" sz="140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日</a:t>
            </a:r>
            <a:endParaRPr kumimoji="1" lang="zh-CN" altLang="en-US" sz="14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33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查看分享批注及模型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29752" y="4680514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打开分享链接</a:t>
            </a:r>
            <a:r>
              <a:rPr lang="zh-CN" altLang="en-US" sz="1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（图片）</a:t>
            </a:r>
            <a:endParaRPr lang="zh-CN" altLang="en-US" sz="1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05186" y="468051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查看模型菜单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826613"/>
            <a:ext cx="2178591" cy="3867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264" y="826614"/>
            <a:ext cx="2178591" cy="3866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927" y="826613"/>
            <a:ext cx="2160240" cy="3834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6874049" y="468051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查看模型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979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批注列表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78129" y="472269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批注列表入口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776488"/>
            <a:ext cx="2210784" cy="3924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4046481" y="47226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批注列表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857" y="776489"/>
            <a:ext cx="2210784" cy="3924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矩形 16"/>
          <p:cNvSpPr/>
          <p:nvPr/>
        </p:nvSpPr>
        <p:spPr>
          <a:xfrm>
            <a:off x="1953113" y="1222828"/>
            <a:ext cx="684610" cy="15460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959562" y="47226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批注查看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38" y="776489"/>
            <a:ext cx="2210783" cy="3924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100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资源、服务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654537"/>
            <a:ext cx="2210623" cy="3923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6373941" y="457839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97477" y="460853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290" y="654538"/>
            <a:ext cx="2227606" cy="395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79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11560" y="1779662"/>
            <a:ext cx="3960440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rgbClr val="0054A6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4000" dirty="0" smtClean="0">
                <a:solidFill>
                  <a:schemeClr val="bg1"/>
                </a:solidFill>
              </a:rPr>
              <a:t>请各位领导提问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3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259632" y="734930"/>
            <a:ext cx="3297330" cy="234087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00" y="1"/>
            <a:ext cx="3444160" cy="562549"/>
          </a:xfrm>
          <a:prstGeom prst="rect">
            <a:avLst/>
          </a:prstGeom>
        </p:spPr>
      </p:pic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179513" y="123478"/>
            <a:ext cx="5997352" cy="324036"/>
          </a:xfrm>
        </p:spPr>
        <p:txBody>
          <a:bodyPr/>
          <a:lstStyle/>
          <a:p>
            <a:r>
              <a:rPr kumimoji="1" lang="zh-CN" altLang="en-US" sz="1800" dirty="0" smtClean="0"/>
              <a:t>业务需求</a:t>
            </a:r>
            <a:r>
              <a:rPr kumimoji="1" lang="en-US" altLang="zh-CN" sz="1800" dirty="0" smtClean="0"/>
              <a:t>– </a:t>
            </a:r>
            <a:r>
              <a:rPr kumimoji="1" lang="zh-CN" altLang="en-US" sz="1800" dirty="0"/>
              <a:t>实现</a:t>
            </a:r>
            <a:r>
              <a:rPr kumimoji="1" lang="en-US" altLang="zh-CN" sz="1800" dirty="0" smtClean="0"/>
              <a:t>BIM</a:t>
            </a:r>
            <a:r>
              <a:rPr kumimoji="1" lang="zh-CN" altLang="en-US" sz="1800" dirty="0" smtClean="0"/>
              <a:t>平台全面移动化应用</a:t>
            </a:r>
            <a:endParaRPr kumimoji="1" lang="zh-CN" altLang="en-US" sz="1800" dirty="0"/>
          </a:p>
        </p:txBody>
      </p:sp>
      <p:sp>
        <p:nvSpPr>
          <p:cNvPr id="53" name="任意多边形 52"/>
          <p:cNvSpPr/>
          <p:nvPr/>
        </p:nvSpPr>
        <p:spPr>
          <a:xfrm>
            <a:off x="1726935" y="3220020"/>
            <a:ext cx="2301361" cy="352289"/>
          </a:xfrm>
          <a:custGeom>
            <a:avLst/>
            <a:gdLst>
              <a:gd name="connsiteX0" fmla="*/ 0 w 1421864"/>
              <a:gd name="connsiteY0" fmla="*/ 40255 h 241526"/>
              <a:gd name="connsiteX1" fmla="*/ 40255 w 1421864"/>
              <a:gd name="connsiteY1" fmla="*/ 0 h 241526"/>
              <a:gd name="connsiteX2" fmla="*/ 1381609 w 1421864"/>
              <a:gd name="connsiteY2" fmla="*/ 0 h 241526"/>
              <a:gd name="connsiteX3" fmla="*/ 1421864 w 1421864"/>
              <a:gd name="connsiteY3" fmla="*/ 40255 h 241526"/>
              <a:gd name="connsiteX4" fmla="*/ 1421864 w 1421864"/>
              <a:gd name="connsiteY4" fmla="*/ 201271 h 241526"/>
              <a:gd name="connsiteX5" fmla="*/ 1381609 w 1421864"/>
              <a:gd name="connsiteY5" fmla="*/ 241526 h 241526"/>
              <a:gd name="connsiteX6" fmla="*/ 40255 w 1421864"/>
              <a:gd name="connsiteY6" fmla="*/ 241526 h 241526"/>
              <a:gd name="connsiteX7" fmla="*/ 0 w 1421864"/>
              <a:gd name="connsiteY7" fmla="*/ 201271 h 241526"/>
              <a:gd name="connsiteX8" fmla="*/ 0 w 1421864"/>
              <a:gd name="connsiteY8" fmla="*/ 40255 h 24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1864" h="241526">
                <a:moveTo>
                  <a:pt x="0" y="40255"/>
                </a:moveTo>
                <a:cubicBezTo>
                  <a:pt x="0" y="18023"/>
                  <a:pt x="18023" y="0"/>
                  <a:pt x="40255" y="0"/>
                </a:cubicBezTo>
                <a:lnTo>
                  <a:pt x="1381609" y="0"/>
                </a:lnTo>
                <a:cubicBezTo>
                  <a:pt x="1403841" y="0"/>
                  <a:pt x="1421864" y="18023"/>
                  <a:pt x="1421864" y="40255"/>
                </a:cubicBezTo>
                <a:lnTo>
                  <a:pt x="1421864" y="201271"/>
                </a:lnTo>
                <a:cubicBezTo>
                  <a:pt x="1421864" y="223503"/>
                  <a:pt x="1403841" y="241526"/>
                  <a:pt x="1381609" y="241526"/>
                </a:cubicBezTo>
                <a:lnTo>
                  <a:pt x="40255" y="241526"/>
                </a:lnTo>
                <a:cubicBezTo>
                  <a:pt x="18023" y="241526"/>
                  <a:pt x="0" y="223503"/>
                  <a:pt x="0" y="201271"/>
                </a:cubicBezTo>
                <a:lnTo>
                  <a:pt x="0" y="40255"/>
                </a:lnTo>
                <a:close/>
              </a:path>
            </a:pathLst>
          </a:custGeom>
          <a:gradFill rotWithShape="0">
            <a:gsLst>
              <a:gs pos="0">
                <a:srgbClr val="4BACC6">
                  <a:hueOff val="0"/>
                  <a:satOff val="0"/>
                  <a:lumOff val="0"/>
                  <a:alphaOff val="0"/>
                  <a:tint val="50000"/>
                  <a:satMod val="300000"/>
                </a:srgbClr>
              </a:gs>
              <a:gs pos="35000">
                <a:srgbClr val="4BACC6">
                  <a:hueOff val="0"/>
                  <a:satOff val="0"/>
                  <a:lumOff val="0"/>
                  <a:alphaOff val="0"/>
                  <a:tint val="37000"/>
                  <a:satMod val="300000"/>
                </a:srgbClr>
              </a:gs>
              <a:gs pos="100000">
                <a:srgbClr val="4BACC6">
                  <a:hueOff val="0"/>
                  <a:satOff val="0"/>
                  <a:lumOff val="0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46080" tIns="46080" rIns="46080" bIns="46080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200" kern="1200" dirty="0">
                <a:solidFill>
                  <a:sysClr val="windowText" lastClr="000000"/>
                </a:solidFill>
                <a:latin typeface="+mj-ea"/>
                <a:ea typeface="+mj-ea"/>
                <a:cs typeface="+mn-cs"/>
              </a:rPr>
              <a:t>图模协同</a:t>
            </a:r>
          </a:p>
        </p:txBody>
      </p:sp>
      <p:sp>
        <p:nvSpPr>
          <p:cNvPr id="54" name="任意多边形 53"/>
          <p:cNvSpPr/>
          <p:nvPr/>
        </p:nvSpPr>
        <p:spPr>
          <a:xfrm>
            <a:off x="1726934" y="3766361"/>
            <a:ext cx="2304527" cy="355821"/>
          </a:xfrm>
          <a:custGeom>
            <a:avLst/>
            <a:gdLst>
              <a:gd name="connsiteX0" fmla="*/ 0 w 1421864"/>
              <a:gd name="connsiteY0" fmla="*/ 40255 h 241526"/>
              <a:gd name="connsiteX1" fmla="*/ 40255 w 1421864"/>
              <a:gd name="connsiteY1" fmla="*/ 0 h 241526"/>
              <a:gd name="connsiteX2" fmla="*/ 1381609 w 1421864"/>
              <a:gd name="connsiteY2" fmla="*/ 0 h 241526"/>
              <a:gd name="connsiteX3" fmla="*/ 1421864 w 1421864"/>
              <a:gd name="connsiteY3" fmla="*/ 40255 h 241526"/>
              <a:gd name="connsiteX4" fmla="*/ 1421864 w 1421864"/>
              <a:gd name="connsiteY4" fmla="*/ 201271 h 241526"/>
              <a:gd name="connsiteX5" fmla="*/ 1381609 w 1421864"/>
              <a:gd name="connsiteY5" fmla="*/ 241526 h 241526"/>
              <a:gd name="connsiteX6" fmla="*/ 40255 w 1421864"/>
              <a:gd name="connsiteY6" fmla="*/ 241526 h 241526"/>
              <a:gd name="connsiteX7" fmla="*/ 0 w 1421864"/>
              <a:gd name="connsiteY7" fmla="*/ 201271 h 241526"/>
              <a:gd name="connsiteX8" fmla="*/ 0 w 1421864"/>
              <a:gd name="connsiteY8" fmla="*/ 40255 h 24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1864" h="241526">
                <a:moveTo>
                  <a:pt x="0" y="40255"/>
                </a:moveTo>
                <a:cubicBezTo>
                  <a:pt x="0" y="18023"/>
                  <a:pt x="18023" y="0"/>
                  <a:pt x="40255" y="0"/>
                </a:cubicBezTo>
                <a:lnTo>
                  <a:pt x="1381609" y="0"/>
                </a:lnTo>
                <a:cubicBezTo>
                  <a:pt x="1403841" y="0"/>
                  <a:pt x="1421864" y="18023"/>
                  <a:pt x="1421864" y="40255"/>
                </a:cubicBezTo>
                <a:lnTo>
                  <a:pt x="1421864" y="201271"/>
                </a:lnTo>
                <a:cubicBezTo>
                  <a:pt x="1421864" y="223503"/>
                  <a:pt x="1403841" y="241526"/>
                  <a:pt x="1381609" y="241526"/>
                </a:cubicBezTo>
                <a:lnTo>
                  <a:pt x="40255" y="241526"/>
                </a:lnTo>
                <a:cubicBezTo>
                  <a:pt x="18023" y="241526"/>
                  <a:pt x="0" y="223503"/>
                  <a:pt x="0" y="201271"/>
                </a:cubicBezTo>
                <a:lnTo>
                  <a:pt x="0" y="40255"/>
                </a:lnTo>
                <a:close/>
              </a:path>
            </a:pathLst>
          </a:custGeom>
          <a:gradFill rotWithShape="0">
            <a:gsLst>
              <a:gs pos="0">
                <a:srgbClr val="4BACC6">
                  <a:hueOff val="-4966938"/>
                  <a:satOff val="19906"/>
                  <a:lumOff val="4314"/>
                  <a:alphaOff val="0"/>
                  <a:tint val="50000"/>
                  <a:satMod val="300000"/>
                </a:srgbClr>
              </a:gs>
              <a:gs pos="35000">
                <a:srgbClr val="4BACC6">
                  <a:hueOff val="-4966938"/>
                  <a:satOff val="19906"/>
                  <a:lumOff val="4314"/>
                  <a:alphaOff val="0"/>
                  <a:tint val="37000"/>
                  <a:satMod val="300000"/>
                </a:srgbClr>
              </a:gs>
              <a:gs pos="100000">
                <a:srgbClr val="4BACC6">
                  <a:hueOff val="-4966938"/>
                  <a:satOff val="19906"/>
                  <a:lumOff val="4314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46080" tIns="46080" rIns="46080" bIns="46080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200" kern="1200" dirty="0">
                <a:solidFill>
                  <a:sysClr val="windowText" lastClr="000000"/>
                </a:solidFill>
                <a:latin typeface="+mj-ea"/>
                <a:ea typeface="+mj-ea"/>
                <a:cs typeface="+mn-cs"/>
              </a:rPr>
              <a:t>项目协同</a:t>
            </a:r>
          </a:p>
        </p:txBody>
      </p:sp>
      <p:sp>
        <p:nvSpPr>
          <p:cNvPr id="55" name="任意多边形 54"/>
          <p:cNvSpPr/>
          <p:nvPr/>
        </p:nvSpPr>
        <p:spPr>
          <a:xfrm>
            <a:off x="1726934" y="4308181"/>
            <a:ext cx="2301362" cy="335964"/>
          </a:xfrm>
          <a:custGeom>
            <a:avLst/>
            <a:gdLst>
              <a:gd name="connsiteX0" fmla="*/ 0 w 1421864"/>
              <a:gd name="connsiteY0" fmla="*/ 40255 h 241526"/>
              <a:gd name="connsiteX1" fmla="*/ 40255 w 1421864"/>
              <a:gd name="connsiteY1" fmla="*/ 0 h 241526"/>
              <a:gd name="connsiteX2" fmla="*/ 1381609 w 1421864"/>
              <a:gd name="connsiteY2" fmla="*/ 0 h 241526"/>
              <a:gd name="connsiteX3" fmla="*/ 1421864 w 1421864"/>
              <a:gd name="connsiteY3" fmla="*/ 40255 h 241526"/>
              <a:gd name="connsiteX4" fmla="*/ 1421864 w 1421864"/>
              <a:gd name="connsiteY4" fmla="*/ 201271 h 241526"/>
              <a:gd name="connsiteX5" fmla="*/ 1381609 w 1421864"/>
              <a:gd name="connsiteY5" fmla="*/ 241526 h 241526"/>
              <a:gd name="connsiteX6" fmla="*/ 40255 w 1421864"/>
              <a:gd name="connsiteY6" fmla="*/ 241526 h 241526"/>
              <a:gd name="connsiteX7" fmla="*/ 0 w 1421864"/>
              <a:gd name="connsiteY7" fmla="*/ 201271 h 241526"/>
              <a:gd name="connsiteX8" fmla="*/ 0 w 1421864"/>
              <a:gd name="connsiteY8" fmla="*/ 40255 h 24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1864" h="241526">
                <a:moveTo>
                  <a:pt x="0" y="40255"/>
                </a:moveTo>
                <a:cubicBezTo>
                  <a:pt x="0" y="18023"/>
                  <a:pt x="18023" y="0"/>
                  <a:pt x="40255" y="0"/>
                </a:cubicBezTo>
                <a:lnTo>
                  <a:pt x="1381609" y="0"/>
                </a:lnTo>
                <a:cubicBezTo>
                  <a:pt x="1403841" y="0"/>
                  <a:pt x="1421864" y="18023"/>
                  <a:pt x="1421864" y="40255"/>
                </a:cubicBezTo>
                <a:lnTo>
                  <a:pt x="1421864" y="201271"/>
                </a:lnTo>
                <a:cubicBezTo>
                  <a:pt x="1421864" y="223503"/>
                  <a:pt x="1403841" y="241526"/>
                  <a:pt x="1381609" y="241526"/>
                </a:cubicBezTo>
                <a:lnTo>
                  <a:pt x="40255" y="241526"/>
                </a:lnTo>
                <a:cubicBezTo>
                  <a:pt x="18023" y="241526"/>
                  <a:pt x="0" y="223503"/>
                  <a:pt x="0" y="201271"/>
                </a:cubicBezTo>
                <a:lnTo>
                  <a:pt x="0" y="40255"/>
                </a:lnTo>
                <a:close/>
              </a:path>
            </a:pathLst>
          </a:custGeom>
          <a:gradFill rotWithShape="0">
            <a:gsLst>
              <a:gs pos="0">
                <a:srgbClr val="4BACC6">
                  <a:hueOff val="-9933876"/>
                  <a:satOff val="39811"/>
                  <a:lumOff val="8628"/>
                  <a:alphaOff val="0"/>
                  <a:tint val="50000"/>
                  <a:satMod val="300000"/>
                </a:srgbClr>
              </a:gs>
              <a:gs pos="35000">
                <a:srgbClr val="4BACC6">
                  <a:hueOff val="-9933876"/>
                  <a:satOff val="39811"/>
                  <a:lumOff val="8628"/>
                  <a:alphaOff val="0"/>
                  <a:tint val="37000"/>
                  <a:satMod val="300000"/>
                </a:srgbClr>
              </a:gs>
              <a:gs pos="100000">
                <a:srgbClr val="4BACC6">
                  <a:hueOff val="-9933876"/>
                  <a:satOff val="39811"/>
                  <a:lumOff val="8628"/>
                  <a:alphaOff val="0"/>
                  <a:tint val="15000"/>
                  <a:satMod val="350000"/>
                </a:srgbClr>
              </a:gs>
            </a:gsLst>
            <a:lin ang="162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46080" tIns="46080" rIns="46080" bIns="46080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200" kern="1200" dirty="0">
                <a:solidFill>
                  <a:sysClr val="windowText" lastClr="000000"/>
                </a:solidFill>
                <a:latin typeface="+mj-ea"/>
                <a:ea typeface="+mj-ea"/>
                <a:cs typeface="+mn-cs"/>
              </a:rPr>
              <a:t>业务协同</a:t>
            </a:r>
          </a:p>
        </p:txBody>
      </p:sp>
      <p:sp>
        <p:nvSpPr>
          <p:cNvPr id="56" name="椭圆 55"/>
          <p:cNvSpPr/>
          <p:nvPr/>
        </p:nvSpPr>
        <p:spPr>
          <a:xfrm>
            <a:off x="1547664" y="987574"/>
            <a:ext cx="2663723" cy="1825105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868288" y="1236571"/>
            <a:ext cx="2024159" cy="1326971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X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协同工作平台</a:t>
            </a:r>
          </a:p>
        </p:txBody>
      </p:sp>
      <p:sp>
        <p:nvSpPr>
          <p:cNvPr id="58" name="椭圆 57"/>
          <p:cNvSpPr/>
          <p:nvPr/>
        </p:nvSpPr>
        <p:spPr>
          <a:xfrm>
            <a:off x="2265539" y="1668237"/>
            <a:ext cx="1232826" cy="479628"/>
          </a:xfrm>
          <a:prstGeom prst="ellipse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kern="0" dirty="0">
                <a:solidFill>
                  <a:prstClr val="black"/>
                </a:solidFill>
                <a:latin typeface="+mj-ea"/>
                <a:ea typeface="+mj-ea"/>
              </a:rPr>
              <a:t>BIM</a:t>
            </a:r>
            <a:r>
              <a:rPr lang="zh-CN" altLang="en-US" sz="1000" kern="0" dirty="0">
                <a:solidFill>
                  <a:prstClr val="black"/>
                </a:solidFill>
                <a:latin typeface="+mj-ea"/>
                <a:ea typeface="+mj-ea"/>
              </a:rPr>
              <a:t>总发包</a:t>
            </a:r>
            <a:endParaRPr lang="en-US" altLang="zh-CN" sz="1000" kern="0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管理平台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2316339" y="1345232"/>
            <a:ext cx="283839" cy="37030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cxnSp>
        <p:nvCxnSpPr>
          <p:cNvPr id="60" name="直接连接符 59"/>
          <p:cNvCxnSpPr>
            <a:endCxn id="58" idx="2"/>
          </p:cNvCxnSpPr>
          <p:nvPr/>
        </p:nvCxnSpPr>
        <p:spPr>
          <a:xfrm flipV="1">
            <a:off x="1817488" y="1908051"/>
            <a:ext cx="448051" cy="111482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cxnSp>
        <p:nvCxnSpPr>
          <p:cNvPr id="61" name="直接连接符 60"/>
          <p:cNvCxnSpPr/>
          <p:nvPr/>
        </p:nvCxnSpPr>
        <p:spPr>
          <a:xfrm flipH="1">
            <a:off x="3449060" y="1815803"/>
            <a:ext cx="443387" cy="49923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cxnSp>
        <p:nvCxnSpPr>
          <p:cNvPr id="62" name="直接连接符 61"/>
          <p:cNvCxnSpPr/>
          <p:nvPr/>
        </p:nvCxnSpPr>
        <p:spPr>
          <a:xfrm flipH="1">
            <a:off x="2520405" y="2160616"/>
            <a:ext cx="173539" cy="354136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cxnSp>
        <p:nvCxnSpPr>
          <p:cNvPr id="63" name="直接连接符 62"/>
          <p:cNvCxnSpPr/>
          <p:nvPr/>
        </p:nvCxnSpPr>
        <p:spPr>
          <a:xfrm>
            <a:off x="3189613" y="2125134"/>
            <a:ext cx="252560" cy="325374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sp>
        <p:nvSpPr>
          <p:cNvPr id="64" name="文本框 63"/>
          <p:cNvSpPr txBox="1"/>
          <p:nvPr/>
        </p:nvSpPr>
        <p:spPr>
          <a:xfrm>
            <a:off x="1907620" y="1534559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图模浏览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969759" y="208296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项目资料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2648635" y="226345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0" dirty="0">
                <a:solidFill>
                  <a:prstClr val="black"/>
                </a:solidFill>
                <a:latin typeface="+mj-ea"/>
                <a:ea typeface="+mj-ea"/>
              </a:rPr>
              <a:t>沟通交流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3188091" y="203891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业务流程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2468101" y="1383379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图模批注</a:t>
            </a:r>
          </a:p>
        </p:txBody>
      </p:sp>
      <p:sp>
        <p:nvSpPr>
          <p:cNvPr id="69" name="弧形 68"/>
          <p:cNvSpPr>
            <a:spLocks noChangeAspect="1"/>
          </p:cNvSpPr>
          <p:nvPr/>
        </p:nvSpPr>
        <p:spPr>
          <a:xfrm>
            <a:off x="1924766" y="870408"/>
            <a:ext cx="2304527" cy="1474718"/>
          </a:xfrm>
          <a:prstGeom prst="arc">
            <a:avLst>
              <a:gd name="adj1" fmla="val 17213636"/>
              <a:gd name="adj2" fmla="val 540"/>
            </a:avLst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ysDash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2680750" y="74716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协同</a:t>
            </a:r>
          </a:p>
        </p:txBody>
      </p:sp>
      <p:sp>
        <p:nvSpPr>
          <p:cNvPr id="73" name="弧形 72"/>
          <p:cNvSpPr>
            <a:spLocks noChangeAspect="1"/>
          </p:cNvSpPr>
          <p:nvPr/>
        </p:nvSpPr>
        <p:spPr>
          <a:xfrm>
            <a:off x="1549716" y="930878"/>
            <a:ext cx="2304527" cy="1474718"/>
          </a:xfrm>
          <a:prstGeom prst="arc">
            <a:avLst>
              <a:gd name="adj1" fmla="val 10966015"/>
              <a:gd name="adj2" fmla="val 15532777"/>
            </a:avLst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ysDash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77" name="弧形 76"/>
          <p:cNvSpPr>
            <a:spLocks noChangeAspect="1"/>
          </p:cNvSpPr>
          <p:nvPr/>
        </p:nvSpPr>
        <p:spPr>
          <a:xfrm>
            <a:off x="1519737" y="1390443"/>
            <a:ext cx="2304527" cy="1474718"/>
          </a:xfrm>
          <a:prstGeom prst="arc">
            <a:avLst>
              <a:gd name="adj1" fmla="val 5554787"/>
              <a:gd name="adj2" fmla="val 10342182"/>
            </a:avLst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ysDash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78" name="弧形 77"/>
          <p:cNvSpPr>
            <a:spLocks noChangeAspect="1"/>
          </p:cNvSpPr>
          <p:nvPr/>
        </p:nvSpPr>
        <p:spPr>
          <a:xfrm>
            <a:off x="2007981" y="1384648"/>
            <a:ext cx="2304527" cy="1474718"/>
          </a:xfrm>
          <a:prstGeom prst="arc">
            <a:avLst>
              <a:gd name="adj1" fmla="val 21371585"/>
              <a:gd name="adj2" fmla="val 4732660"/>
            </a:avLst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ysDash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2722864" y="276694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协同</a:t>
            </a:r>
          </a:p>
        </p:txBody>
      </p:sp>
      <p:cxnSp>
        <p:nvCxnSpPr>
          <p:cNvPr id="80" name="直接连接符 79"/>
          <p:cNvCxnSpPr>
            <a:stCxn id="88" idx="3"/>
          </p:cNvCxnSpPr>
          <p:nvPr/>
        </p:nvCxnSpPr>
        <p:spPr>
          <a:xfrm>
            <a:off x="1260357" y="1028512"/>
            <a:ext cx="327580" cy="152427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cxnSp>
        <p:nvCxnSpPr>
          <p:cNvPr id="81" name="直接连接符 80"/>
          <p:cNvCxnSpPr>
            <a:stCxn id="100" idx="1"/>
          </p:cNvCxnSpPr>
          <p:nvPr/>
        </p:nvCxnSpPr>
        <p:spPr>
          <a:xfrm flipH="1">
            <a:off x="4211387" y="1060983"/>
            <a:ext cx="338971" cy="97264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cxnSp>
        <p:nvCxnSpPr>
          <p:cNvPr id="82" name="直接连接符 81"/>
          <p:cNvCxnSpPr/>
          <p:nvPr/>
        </p:nvCxnSpPr>
        <p:spPr>
          <a:xfrm flipH="1" flipV="1">
            <a:off x="4249609" y="2563542"/>
            <a:ext cx="320962" cy="10068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cxnSp>
        <p:nvCxnSpPr>
          <p:cNvPr id="83" name="直接连接符 82"/>
          <p:cNvCxnSpPr>
            <a:stCxn id="92" idx="3"/>
          </p:cNvCxnSpPr>
          <p:nvPr/>
        </p:nvCxnSpPr>
        <p:spPr>
          <a:xfrm flipV="1">
            <a:off x="1245854" y="2595333"/>
            <a:ext cx="342083" cy="117769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grpSp>
        <p:nvGrpSpPr>
          <p:cNvPr id="86" name="组合 85"/>
          <p:cNvGrpSpPr/>
          <p:nvPr/>
        </p:nvGrpSpPr>
        <p:grpSpPr>
          <a:xfrm>
            <a:off x="683568" y="772054"/>
            <a:ext cx="576789" cy="783967"/>
            <a:chOff x="1763688" y="676827"/>
            <a:chExt cx="945679" cy="1651916"/>
          </a:xfrm>
        </p:grpSpPr>
        <p:sp>
          <p:nvSpPr>
            <p:cNvPr id="87" name="文本框 86"/>
            <p:cNvSpPr txBox="1"/>
            <p:nvPr/>
          </p:nvSpPr>
          <p:spPr>
            <a:xfrm>
              <a:off x="1899601" y="1809924"/>
              <a:ext cx="723284" cy="518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ea"/>
                  <a:ea typeface="+mj-ea"/>
                </a:rPr>
                <a:t>万达</a:t>
              </a:r>
            </a:p>
          </p:txBody>
        </p:sp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3688" y="676827"/>
              <a:ext cx="945679" cy="1080776"/>
            </a:xfrm>
            <a:prstGeom prst="rect">
              <a:avLst/>
            </a:prstGeom>
          </p:spPr>
        </p:pic>
      </p:grpSp>
      <p:grpSp>
        <p:nvGrpSpPr>
          <p:cNvPr id="89" name="组合 88"/>
          <p:cNvGrpSpPr/>
          <p:nvPr/>
        </p:nvGrpSpPr>
        <p:grpSpPr>
          <a:xfrm>
            <a:off x="683568" y="2457123"/>
            <a:ext cx="697627" cy="762897"/>
            <a:chOff x="1710750" y="3148414"/>
            <a:chExt cx="1245648" cy="1501962"/>
          </a:xfrm>
        </p:grpSpPr>
        <p:sp>
          <p:nvSpPr>
            <p:cNvPr id="91" name="文本框 90"/>
            <p:cNvSpPr txBox="1"/>
            <p:nvPr/>
          </p:nvSpPr>
          <p:spPr>
            <a:xfrm>
              <a:off x="1710750" y="4165625"/>
              <a:ext cx="1245648" cy="484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ea"/>
                  <a:ea typeface="+mj-ea"/>
                </a:rPr>
                <a:t>监理单位</a:t>
              </a:r>
            </a:p>
          </p:txBody>
        </p:sp>
        <p:pic>
          <p:nvPicPr>
            <p:cNvPr id="92" name="图片 9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8886" y="3148414"/>
              <a:ext cx="905855" cy="1007923"/>
            </a:xfrm>
            <a:prstGeom prst="rect">
              <a:avLst/>
            </a:prstGeom>
          </p:spPr>
        </p:pic>
      </p:grpSp>
      <p:grpSp>
        <p:nvGrpSpPr>
          <p:cNvPr id="94" name="组合 93"/>
          <p:cNvGrpSpPr/>
          <p:nvPr/>
        </p:nvGrpSpPr>
        <p:grpSpPr>
          <a:xfrm>
            <a:off x="4522445" y="2485028"/>
            <a:ext cx="697627" cy="662993"/>
            <a:chOff x="6414943" y="3235335"/>
            <a:chExt cx="1124533" cy="1476465"/>
          </a:xfrm>
        </p:grpSpPr>
        <p:sp>
          <p:nvSpPr>
            <p:cNvPr id="95" name="文本框 94"/>
            <p:cNvSpPr txBox="1"/>
            <p:nvPr/>
          </p:nvSpPr>
          <p:spPr>
            <a:xfrm>
              <a:off x="6414943" y="4163473"/>
              <a:ext cx="1124533" cy="548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ea"/>
                  <a:ea typeface="+mj-ea"/>
                </a:rPr>
                <a:t>工程总包</a:t>
              </a:r>
            </a:p>
          </p:txBody>
        </p:sp>
        <p:pic>
          <p:nvPicPr>
            <p:cNvPr id="96" name="图片 9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2516" y="3235335"/>
              <a:ext cx="865771" cy="977084"/>
            </a:xfrm>
            <a:prstGeom prst="rect">
              <a:avLst/>
            </a:prstGeom>
          </p:spPr>
        </p:pic>
      </p:grpSp>
      <p:grpSp>
        <p:nvGrpSpPr>
          <p:cNvPr id="97" name="组合 96"/>
          <p:cNvGrpSpPr/>
          <p:nvPr/>
        </p:nvGrpSpPr>
        <p:grpSpPr>
          <a:xfrm>
            <a:off x="4499992" y="772054"/>
            <a:ext cx="697627" cy="818413"/>
            <a:chOff x="6392985" y="679046"/>
            <a:chExt cx="1129274" cy="1373251"/>
          </a:xfrm>
        </p:grpSpPr>
        <p:sp>
          <p:nvSpPr>
            <p:cNvPr id="99" name="文本框 98"/>
            <p:cNvSpPr txBox="1"/>
            <p:nvPr/>
          </p:nvSpPr>
          <p:spPr>
            <a:xfrm>
              <a:off x="6392985" y="1639152"/>
              <a:ext cx="1129274" cy="413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ea"/>
                  <a:ea typeface="+mj-ea"/>
                </a:rPr>
                <a:t>设计总包</a:t>
              </a:r>
            </a:p>
          </p:txBody>
        </p:sp>
        <p:pic>
          <p:nvPicPr>
            <p:cNvPr id="100" name="图片 9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74515" y="679046"/>
              <a:ext cx="871424" cy="969612"/>
            </a:xfrm>
            <a:prstGeom prst="rect">
              <a:avLst/>
            </a:prstGeom>
          </p:spPr>
        </p:pic>
      </p:grpSp>
      <p:cxnSp>
        <p:nvCxnSpPr>
          <p:cNvPr id="101" name="直接连接符 100"/>
          <p:cNvCxnSpPr/>
          <p:nvPr/>
        </p:nvCxnSpPr>
        <p:spPr>
          <a:xfrm flipH="1">
            <a:off x="3103268" y="1278815"/>
            <a:ext cx="117571" cy="39726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sp>
        <p:nvSpPr>
          <p:cNvPr id="110" name="文本框 109"/>
          <p:cNvSpPr txBox="1"/>
          <p:nvPr/>
        </p:nvSpPr>
        <p:spPr>
          <a:xfrm>
            <a:off x="3164010" y="152815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prstClr val="black"/>
                </a:solidFill>
                <a:latin typeface="+mj-ea"/>
                <a:ea typeface="+mj-ea"/>
              </a:rPr>
              <a:t>数据集成</a:t>
            </a:r>
          </a:p>
        </p:txBody>
      </p:sp>
      <p:cxnSp>
        <p:nvCxnSpPr>
          <p:cNvPr id="111" name="直接箭头连接符 110"/>
          <p:cNvCxnSpPr/>
          <p:nvPr/>
        </p:nvCxnSpPr>
        <p:spPr bwMode="auto">
          <a:xfrm flipV="1">
            <a:off x="5786899" y="483518"/>
            <a:ext cx="2713" cy="4424069"/>
          </a:xfrm>
          <a:prstGeom prst="straightConnector1">
            <a:avLst/>
          </a:prstGeom>
          <a:noFill/>
          <a:ln w="76200" cap="flat" cmpd="sng" algn="ctr">
            <a:solidFill>
              <a:srgbClr val="0065A9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12" name="椭圆 111"/>
          <p:cNvSpPr/>
          <p:nvPr/>
        </p:nvSpPr>
        <p:spPr bwMode="auto">
          <a:xfrm rot="5400000">
            <a:off x="5650681" y="1088596"/>
            <a:ext cx="275888" cy="260365"/>
          </a:xfrm>
          <a:prstGeom prst="ellipse">
            <a:avLst/>
          </a:prstGeom>
          <a:solidFill>
            <a:srgbClr val="0065A9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椭圆 112"/>
          <p:cNvSpPr/>
          <p:nvPr/>
        </p:nvSpPr>
        <p:spPr bwMode="auto">
          <a:xfrm rot="5400000">
            <a:off x="5650681" y="3129026"/>
            <a:ext cx="275888" cy="260365"/>
          </a:xfrm>
          <a:prstGeom prst="ellipse">
            <a:avLst/>
          </a:prstGeom>
          <a:solidFill>
            <a:srgbClr val="0065A9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4" name="直接连接符 113"/>
          <p:cNvCxnSpPr/>
          <p:nvPr/>
        </p:nvCxnSpPr>
        <p:spPr bwMode="auto">
          <a:xfrm>
            <a:off x="6039292" y="1218779"/>
            <a:ext cx="2521945" cy="0"/>
          </a:xfrm>
          <a:prstGeom prst="line">
            <a:avLst/>
          </a:prstGeom>
          <a:noFill/>
          <a:ln w="28575" cap="flat" cmpd="sng" algn="ctr">
            <a:solidFill>
              <a:srgbClr val="0065A9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15" name="TextBox 188"/>
          <p:cNvSpPr txBox="1"/>
          <p:nvPr/>
        </p:nvSpPr>
        <p:spPr>
          <a:xfrm>
            <a:off x="5964430" y="3584285"/>
            <a:ext cx="2439081" cy="1435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平台已完成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BIM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总发包模式业务的全面覆盖，依据总发包操作手册已实现多方协同的管理目标。　　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TextBox 189"/>
          <p:cNvSpPr txBox="1"/>
          <p:nvPr/>
        </p:nvSpPr>
        <p:spPr>
          <a:xfrm>
            <a:off x="5978766" y="1245405"/>
            <a:ext cx="2424993" cy="14357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在业务全面覆盖的基础上，平台实现业务移动化，从而更有效的促进工作效率提升，发挥更大的管理价值。</a:t>
            </a:r>
          </a:p>
        </p:txBody>
      </p:sp>
      <p:cxnSp>
        <p:nvCxnSpPr>
          <p:cNvPr id="117" name="直接连接符 116"/>
          <p:cNvCxnSpPr/>
          <p:nvPr/>
        </p:nvCxnSpPr>
        <p:spPr bwMode="auto">
          <a:xfrm flipV="1">
            <a:off x="6039292" y="3080228"/>
            <a:ext cx="2637164" cy="1"/>
          </a:xfrm>
          <a:prstGeom prst="line">
            <a:avLst/>
          </a:prstGeom>
          <a:noFill/>
          <a:ln w="28575" cap="flat" cmpd="sng" algn="ctr">
            <a:solidFill>
              <a:srgbClr val="0065A9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TextBox 193"/>
          <p:cNvSpPr txBox="1"/>
          <p:nvPr/>
        </p:nvSpPr>
        <p:spPr>
          <a:xfrm>
            <a:off x="5508749" y="806209"/>
            <a:ext cx="2774527" cy="64799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2017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年 </a:t>
            </a: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全面移动化</a:t>
            </a:r>
            <a:endParaRPr lang="en-US" altLang="zh-CN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" name="TextBox 195"/>
          <p:cNvSpPr txBox="1"/>
          <p:nvPr/>
        </p:nvSpPr>
        <p:spPr>
          <a:xfrm>
            <a:off x="5508500" y="3440269"/>
            <a:ext cx="2808314" cy="457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年 </a:t>
            </a: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业务全覆盖</a:t>
            </a:r>
            <a:endParaRPr lang="en-US" altLang="zh-CN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467544" y="640611"/>
            <a:ext cx="4783736" cy="4307403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27" name="文本框 126"/>
          <p:cNvSpPr txBox="1"/>
          <p:nvPr/>
        </p:nvSpPr>
        <p:spPr>
          <a:xfrm>
            <a:off x="2594623" y="98985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移动应用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2594623" y="254037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移动应用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59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登录入口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51" y="622637"/>
            <a:ext cx="2593837" cy="418136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43923" y="3075806"/>
            <a:ext cx="2432431" cy="8258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31" y="622637"/>
            <a:ext cx="2593837" cy="418136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986643" y="4473142"/>
            <a:ext cx="791989" cy="28799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2282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业务需求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938" y="627535"/>
            <a:ext cx="2544205" cy="451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椭圆 39"/>
          <p:cNvSpPr/>
          <p:nvPr/>
        </p:nvSpPr>
        <p:spPr>
          <a:xfrm>
            <a:off x="1335038" y="2800294"/>
            <a:ext cx="1008112" cy="100811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首页</a:t>
            </a:r>
            <a:endParaRPr kumimoji="1" lang="zh-CN" altLang="en-US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917392" y="1251565"/>
            <a:ext cx="1008112" cy="100811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00B0F0"/>
                </a:solidFill>
                <a:latin typeface="Microsoft YaHei" charset="0"/>
                <a:ea typeface="Microsoft YaHei" charset="0"/>
                <a:cs typeface="Microsoft YaHei" charset="0"/>
              </a:rPr>
              <a:t>资源</a:t>
            </a:r>
          </a:p>
        </p:txBody>
      </p:sp>
      <p:sp>
        <p:nvSpPr>
          <p:cNvPr id="42" name="椭圆 41"/>
          <p:cNvSpPr/>
          <p:nvPr/>
        </p:nvSpPr>
        <p:spPr>
          <a:xfrm>
            <a:off x="6917392" y="2800294"/>
            <a:ext cx="1008112" cy="100811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4"/>
                </a:solidFill>
                <a:latin typeface="Microsoft YaHei" charset="0"/>
                <a:ea typeface="Microsoft YaHei" charset="0"/>
                <a:cs typeface="Microsoft YaHei" charset="0"/>
              </a:rPr>
              <a:t>服务</a:t>
            </a:r>
          </a:p>
        </p:txBody>
      </p:sp>
      <p:sp>
        <p:nvSpPr>
          <p:cNvPr id="43" name="椭圆 42"/>
          <p:cNvSpPr/>
          <p:nvPr/>
        </p:nvSpPr>
        <p:spPr>
          <a:xfrm>
            <a:off x="1335038" y="1251565"/>
            <a:ext cx="1008112" cy="100811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00B050"/>
                </a:solidFill>
                <a:latin typeface="Microsoft YaHei" charset="0"/>
                <a:ea typeface="Microsoft YaHei" charset="0"/>
                <a:cs typeface="Microsoft YaHei" charset="0"/>
              </a:rPr>
              <a:t>项目</a:t>
            </a:r>
            <a:endParaRPr kumimoji="1" lang="zh-CN" altLang="en-US" dirty="0">
              <a:solidFill>
                <a:srgbClr val="00B05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4" name="线形标注 2(带强调线) 43"/>
          <p:cNvSpPr/>
          <p:nvPr/>
        </p:nvSpPr>
        <p:spPr>
          <a:xfrm rot="5400000" flipH="1">
            <a:off x="1187624" y="2675751"/>
            <a:ext cx="1296144" cy="108814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17972"/>
              <a:gd name="adj6" fmla="val -75768"/>
            </a:avLst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线形标注 2(带强调线) 44"/>
          <p:cNvSpPr/>
          <p:nvPr/>
        </p:nvSpPr>
        <p:spPr>
          <a:xfrm rot="5400000" flipH="1">
            <a:off x="1187624" y="1201151"/>
            <a:ext cx="1296144" cy="108814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3643"/>
              <a:gd name="adj6" fmla="val -189526"/>
            </a:avLst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线形标注 2(带强调线) 45"/>
          <p:cNvSpPr/>
          <p:nvPr/>
        </p:nvSpPr>
        <p:spPr>
          <a:xfrm rot="16200000">
            <a:off x="6852330" y="1211550"/>
            <a:ext cx="1248062" cy="108814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5818"/>
              <a:gd name="adj6" fmla="val -194386"/>
            </a:avLst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线形标注 2(带强调线) 46"/>
          <p:cNvSpPr/>
          <p:nvPr/>
        </p:nvSpPr>
        <p:spPr>
          <a:xfrm rot="16200000">
            <a:off x="6837432" y="2760279"/>
            <a:ext cx="1248062" cy="108814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6448"/>
              <a:gd name="adj6" fmla="val -68919"/>
            </a:avLst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07504" y="1422056"/>
            <a:ext cx="1184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200" dirty="0" smtClean="0">
                <a:solidFill>
                  <a:srgbClr val="00B050"/>
                </a:solidFill>
              </a:rPr>
              <a:t>项目列表</a:t>
            </a:r>
            <a:endParaRPr kumimoji="1" lang="en-US" altLang="zh-CN" sz="1200" dirty="0" smtClean="0">
              <a:solidFill>
                <a:srgbClr val="00B050"/>
              </a:solidFill>
            </a:endParaRPr>
          </a:p>
          <a:p>
            <a:pPr algn="r"/>
            <a:r>
              <a:rPr kumimoji="1" lang="zh-CN" altLang="en-US" sz="1200" dirty="0" smtClean="0">
                <a:solidFill>
                  <a:srgbClr val="00B050"/>
                </a:solidFill>
              </a:rPr>
              <a:t>图模浏览</a:t>
            </a:r>
            <a:endParaRPr kumimoji="1" lang="en-US" altLang="zh-CN" sz="1200" dirty="0" smtClean="0">
              <a:solidFill>
                <a:srgbClr val="00B050"/>
              </a:solidFill>
            </a:endParaRPr>
          </a:p>
          <a:p>
            <a:pPr algn="r"/>
            <a:r>
              <a:rPr kumimoji="1" lang="zh-CN" altLang="en-US" sz="1200" dirty="0" smtClean="0">
                <a:solidFill>
                  <a:srgbClr val="00B050"/>
                </a:solidFill>
              </a:rPr>
              <a:t>图模批注</a:t>
            </a:r>
            <a:endParaRPr kumimoji="1" lang="en-US" altLang="zh-CN" sz="1200" dirty="0" smtClean="0">
              <a:solidFill>
                <a:srgbClr val="00B050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959879" y="1514388"/>
            <a:ext cx="1184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rgbClr val="00B0F0"/>
                </a:solidFill>
              </a:rPr>
              <a:t>标准模型库</a:t>
            </a:r>
            <a:endParaRPr kumimoji="1" lang="en-US" altLang="zh-CN" sz="1200" dirty="0" smtClean="0">
              <a:solidFill>
                <a:srgbClr val="00B0F0"/>
              </a:solidFill>
            </a:endParaRPr>
          </a:p>
          <a:p>
            <a:r>
              <a:rPr kumimoji="1" lang="zh-CN" altLang="en-US" sz="1200" dirty="0">
                <a:solidFill>
                  <a:srgbClr val="00B0F0"/>
                </a:solidFill>
              </a:rPr>
              <a:t>族库</a:t>
            </a:r>
            <a:endParaRPr kumimoji="1" lang="en-US" altLang="zh-CN" sz="1200" dirty="0">
              <a:solidFill>
                <a:srgbClr val="00B0F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005534" y="3005539"/>
            <a:ext cx="1184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accent4"/>
                </a:solidFill>
              </a:rPr>
              <a:t>相关资源</a:t>
            </a:r>
            <a:endParaRPr kumimoji="1" lang="en-US" altLang="zh-CN" sz="1200" dirty="0" smtClean="0">
              <a:solidFill>
                <a:schemeClr val="accent4"/>
              </a:solidFill>
            </a:endParaRPr>
          </a:p>
          <a:p>
            <a:r>
              <a:rPr kumimoji="1" lang="zh-CN" altLang="en-US" sz="1200" dirty="0" smtClean="0">
                <a:solidFill>
                  <a:schemeClr val="accent4"/>
                </a:solidFill>
              </a:rPr>
              <a:t>建议反馈</a:t>
            </a:r>
            <a:endParaRPr kumimoji="1" lang="en-US" altLang="zh-CN" sz="1200" dirty="0" smtClean="0">
              <a:solidFill>
                <a:schemeClr val="accent4"/>
              </a:solidFill>
            </a:endParaRPr>
          </a:p>
          <a:p>
            <a:r>
              <a:rPr kumimoji="1" lang="zh-CN" altLang="en-US" sz="1200" dirty="0">
                <a:solidFill>
                  <a:schemeClr val="accent4"/>
                </a:solidFill>
              </a:rPr>
              <a:t>小万</a:t>
            </a:r>
            <a:endParaRPr kumimoji="1" lang="en-US" altLang="zh-CN" sz="1200" dirty="0" smtClean="0">
              <a:solidFill>
                <a:schemeClr val="accent4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07503" y="3118197"/>
            <a:ext cx="1184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200" dirty="0" smtClean="0">
                <a:solidFill>
                  <a:schemeClr val="accent2"/>
                </a:solidFill>
              </a:rPr>
              <a:t>业务系统入口</a:t>
            </a:r>
            <a:endParaRPr kumimoji="1" lang="en-US" altLang="zh-CN" sz="1200" dirty="0" smtClean="0">
              <a:solidFill>
                <a:schemeClr val="accent2"/>
              </a:solidFill>
            </a:endParaRPr>
          </a:p>
          <a:p>
            <a:pPr algn="r"/>
            <a:r>
              <a:rPr kumimoji="1" lang="zh-CN" altLang="en-US" sz="1200" dirty="0" smtClean="0">
                <a:solidFill>
                  <a:schemeClr val="accent2"/>
                </a:solidFill>
              </a:rPr>
              <a:t>待办信息</a:t>
            </a:r>
            <a:endParaRPr kumimoji="1" lang="zh-CN" alt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61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平台移动端入口及首页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710788"/>
            <a:ext cx="2179095" cy="3867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37" y="710789"/>
            <a:ext cx="2179094" cy="3867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1057621" y="4578682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集团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入口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88224" y="457868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外部用户首页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46817" y="1694039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业务系统入口</a:t>
            </a:r>
            <a:endParaRPr lang="zh-CN" altLang="en-US" sz="1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353345" y="1181285"/>
            <a:ext cx="2041164" cy="5263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353345" y="1970928"/>
            <a:ext cx="2041164" cy="60082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116590" y="2598172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待办信息</a:t>
            </a:r>
            <a:endParaRPr lang="zh-CN" altLang="en-US" sz="1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66952" y="1174809"/>
            <a:ext cx="499567" cy="5263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143" y="710789"/>
            <a:ext cx="2179094" cy="3867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3851920" y="457868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内部用户首页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93623" y="1694039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业务系统入口</a:t>
            </a:r>
            <a:endParaRPr lang="zh-CN" altLang="en-US" sz="1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600151" y="1181285"/>
            <a:ext cx="2041164" cy="5263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600151" y="1970928"/>
            <a:ext cx="2041164" cy="146491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363396" y="339026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待办信息</a:t>
            </a:r>
            <a:endParaRPr lang="zh-CN" altLang="en-US" sz="1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616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项目文件及版本管理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131872" y="457868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项目列表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22405" y="457868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67359" y="460045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项目文件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76" y="654246"/>
            <a:ext cx="2210786" cy="3924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27" y="654247"/>
            <a:ext cx="2210784" cy="3924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976" y="654246"/>
            <a:ext cx="2219448" cy="3924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1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图纸浏览批注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71600" y="457868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图纸文件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22405" y="457868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图纸批注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67359" y="460045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图纸浏览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70" y="654246"/>
            <a:ext cx="2210785" cy="3924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76" y="654247"/>
            <a:ext cx="2210785" cy="3924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27" y="654247"/>
            <a:ext cx="2210785" cy="3924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3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模型浏览批注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71600" y="457868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模型文件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22405" y="457868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模型批注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67359" y="460045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模型浏览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70" y="654247"/>
            <a:ext cx="2210785" cy="3924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76" y="654247"/>
            <a:ext cx="2210784" cy="3924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27" y="654247"/>
            <a:ext cx="2210784" cy="3924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8294877" y="4304195"/>
            <a:ext cx="336895" cy="2160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91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批注保存及分享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53388" y="465069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保存批注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23928" y="465069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复制批注链接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29931"/>
            <a:ext cx="2137856" cy="3794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273" y="829931"/>
            <a:ext cx="2137855" cy="3794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576" y="829931"/>
            <a:ext cx="2137856" cy="3794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6606674" y="463771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万信粘贴链接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79712" y="2067694"/>
            <a:ext cx="792406" cy="19802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14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25426</TotalTime>
  <Words>433</Words>
  <Application>Microsoft Office PowerPoint</Application>
  <PresentationFormat>全屏显示(16:9)</PresentationFormat>
  <Paragraphs>92</Paragraphs>
  <Slides>13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宋体</vt:lpstr>
      <vt:lpstr>Microsoft YaHei</vt:lpstr>
      <vt:lpstr>Microsoft YaHei</vt:lpstr>
      <vt:lpstr>Arial</vt:lpstr>
      <vt:lpstr>Calibri</vt:lpstr>
      <vt:lpstr>Office 主题​​</vt:lpstr>
      <vt:lpstr>万达二期BIM平台移动化方案</vt:lpstr>
      <vt:lpstr>业务需求– 实现BIM平台全面移动化应用</vt:lpstr>
      <vt:lpstr>登录入口</vt:lpstr>
      <vt:lpstr>业务需求</vt:lpstr>
      <vt:lpstr>平台移动端入口及首页</vt:lpstr>
      <vt:lpstr>项目——项目文件及版本管理</vt:lpstr>
      <vt:lpstr>项目——图纸浏览批注</vt:lpstr>
      <vt:lpstr>项目——模型浏览批注</vt:lpstr>
      <vt:lpstr>项目——批注保存及分享</vt:lpstr>
      <vt:lpstr>项目——查看分享批注及模型</vt:lpstr>
      <vt:lpstr>项目——批注列表</vt:lpstr>
      <vt:lpstr>资源、服务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1H-5-05  安洋</dc:creator>
  <cp:lastModifiedBy>wang</cp:lastModifiedBy>
  <cp:revision>2054</cp:revision>
  <dcterms:created xsi:type="dcterms:W3CDTF">2014-02-24T00:50:16Z</dcterms:created>
  <dcterms:modified xsi:type="dcterms:W3CDTF">2016-12-26T01:20:49Z</dcterms:modified>
</cp:coreProperties>
</file>